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59" r:id="rId4"/>
    <p:sldId id="277" r:id="rId5"/>
    <p:sldId id="257" r:id="rId6"/>
    <p:sldId id="278" r:id="rId7"/>
    <p:sldId id="261" r:id="rId8"/>
    <p:sldId id="262" r:id="rId9"/>
    <p:sldId id="263" r:id="rId10"/>
    <p:sldId id="272" r:id="rId11"/>
    <p:sldId id="276" r:id="rId12"/>
    <p:sldId id="264" r:id="rId13"/>
    <p:sldId id="275" r:id="rId14"/>
    <p:sldId id="265" r:id="rId15"/>
    <p:sldId id="268" r:id="rId16"/>
    <p:sldId id="269" r:id="rId17"/>
    <p:sldId id="271" r:id="rId18"/>
    <p:sldId id="260" r:id="rId19"/>
    <p:sldId id="279" r:id="rId20"/>
    <p:sldId id="26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1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2"/>
    <p:restoredTop sz="94695"/>
  </p:normalViewPr>
  <p:slideViewPr>
    <p:cSldViewPr snapToGrid="0">
      <p:cViewPr varScale="1">
        <p:scale>
          <a:sx n="61" d="100"/>
          <a:sy n="61" d="100"/>
        </p:scale>
        <p:origin x="216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89BC3-70F8-DD43-9DF8-CAA46D70B07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</dgm:pt>
    <dgm:pt modelId="{70D6AB3C-F05B-F045-B929-F299A7763873}">
      <dgm:prSet phldrT="[Text]" custT="1"/>
      <dgm:spPr/>
      <dgm:t>
        <a:bodyPr/>
        <a:lstStyle/>
        <a:p>
          <a:r>
            <a:rPr lang="en-GB" sz="2000"/>
            <a:t>Data cleaning </a:t>
          </a:r>
        </a:p>
      </dgm:t>
    </dgm:pt>
    <dgm:pt modelId="{2177C13E-039D-0F4A-8DFA-23DCCA285EC2}" type="parTrans" cxnId="{C4636FD1-28BC-DA49-8825-19394888F78D}">
      <dgm:prSet/>
      <dgm:spPr/>
      <dgm:t>
        <a:bodyPr/>
        <a:lstStyle/>
        <a:p>
          <a:endParaRPr lang="en-GB" sz="4000"/>
        </a:p>
      </dgm:t>
    </dgm:pt>
    <dgm:pt modelId="{A8E020D5-B566-1C4D-BED6-C1DC45AD0A1D}" type="sibTrans" cxnId="{C4636FD1-28BC-DA49-8825-19394888F78D}">
      <dgm:prSet custT="1"/>
      <dgm:spPr/>
      <dgm:t>
        <a:bodyPr/>
        <a:lstStyle/>
        <a:p>
          <a:endParaRPr lang="en-GB" sz="1200"/>
        </a:p>
      </dgm:t>
    </dgm:pt>
    <dgm:pt modelId="{C3F1A485-35B0-0444-BEF4-3ACF175872FA}">
      <dgm:prSet phldrT="[Text]" custT="1"/>
      <dgm:spPr/>
      <dgm:t>
        <a:bodyPr/>
        <a:lstStyle/>
        <a:p>
          <a:r>
            <a:rPr lang="en-GB" sz="2000" dirty="0"/>
            <a:t>Exploratory data analysis</a:t>
          </a:r>
        </a:p>
      </dgm:t>
    </dgm:pt>
    <dgm:pt modelId="{2964A291-084A-E449-B8DE-724894F04026}" type="parTrans" cxnId="{A1299BE6-4949-CC4F-B2F1-B0F9ACC83316}">
      <dgm:prSet/>
      <dgm:spPr/>
      <dgm:t>
        <a:bodyPr/>
        <a:lstStyle/>
        <a:p>
          <a:endParaRPr lang="en-GB" sz="4000"/>
        </a:p>
      </dgm:t>
    </dgm:pt>
    <dgm:pt modelId="{28ABC1AC-FE26-5F4A-ADE3-E44078A0DA92}" type="sibTrans" cxnId="{A1299BE6-4949-CC4F-B2F1-B0F9ACC83316}">
      <dgm:prSet custT="1"/>
      <dgm:spPr/>
      <dgm:t>
        <a:bodyPr/>
        <a:lstStyle/>
        <a:p>
          <a:endParaRPr lang="en-GB" sz="1200"/>
        </a:p>
      </dgm:t>
    </dgm:pt>
    <dgm:pt modelId="{11BD9248-C7D0-4E43-A2F9-CC46883854D8}">
      <dgm:prSet phldrT="[Text]" custT="1"/>
      <dgm:spPr/>
      <dgm:t>
        <a:bodyPr/>
        <a:lstStyle/>
        <a:p>
          <a:r>
            <a:rPr lang="en-GB" sz="2000"/>
            <a:t>Model building</a:t>
          </a:r>
        </a:p>
      </dgm:t>
    </dgm:pt>
    <dgm:pt modelId="{1C3D31B2-FE86-F446-AED5-27EF3C22CDC6}" type="parTrans" cxnId="{BE20ACF5-F741-B449-AF6C-F5A9B15F5566}">
      <dgm:prSet/>
      <dgm:spPr/>
      <dgm:t>
        <a:bodyPr/>
        <a:lstStyle/>
        <a:p>
          <a:endParaRPr lang="en-GB" sz="4000"/>
        </a:p>
      </dgm:t>
    </dgm:pt>
    <dgm:pt modelId="{9ED343FB-F781-AE43-BA53-2A1E8353D5D1}" type="sibTrans" cxnId="{BE20ACF5-F741-B449-AF6C-F5A9B15F5566}">
      <dgm:prSet/>
      <dgm:spPr/>
      <dgm:t>
        <a:bodyPr/>
        <a:lstStyle/>
        <a:p>
          <a:endParaRPr lang="en-GB" sz="4000"/>
        </a:p>
      </dgm:t>
    </dgm:pt>
    <dgm:pt modelId="{DBF337B6-ED27-4446-97EE-34A1BDC6752E}">
      <dgm:prSet custT="1"/>
      <dgm:spPr/>
      <dgm:t>
        <a:bodyPr/>
        <a:lstStyle/>
        <a:p>
          <a:r>
            <a:rPr lang="en-GB" sz="2000" dirty="0"/>
            <a:t>Remove SNPs with low diversity</a:t>
          </a:r>
        </a:p>
      </dgm:t>
    </dgm:pt>
    <dgm:pt modelId="{DFA1922D-4BDF-C444-86E1-ABC3CD6F4314}" type="parTrans" cxnId="{A77D192E-C01D-E44C-AD52-4157BCB3763C}">
      <dgm:prSet/>
      <dgm:spPr/>
      <dgm:t>
        <a:bodyPr/>
        <a:lstStyle/>
        <a:p>
          <a:endParaRPr lang="en-GB" sz="4000"/>
        </a:p>
      </dgm:t>
    </dgm:pt>
    <dgm:pt modelId="{5C8BDCFE-A298-9147-8FF5-5782C804E6C7}" type="sibTrans" cxnId="{A77D192E-C01D-E44C-AD52-4157BCB3763C}">
      <dgm:prSet/>
      <dgm:spPr/>
      <dgm:t>
        <a:bodyPr/>
        <a:lstStyle/>
        <a:p>
          <a:endParaRPr lang="en-GB" sz="4000"/>
        </a:p>
      </dgm:t>
    </dgm:pt>
    <dgm:pt modelId="{DAA72990-0207-C749-B456-ED8C453DB90D}">
      <dgm:prSet custT="1"/>
      <dgm:spPr/>
      <dgm:t>
        <a:bodyPr/>
        <a:lstStyle/>
        <a:p>
          <a:r>
            <a:rPr lang="en-GB" sz="2000"/>
            <a:t>Remove highly correlated SNPs</a:t>
          </a:r>
        </a:p>
      </dgm:t>
    </dgm:pt>
    <dgm:pt modelId="{843A41BD-3236-D14C-AA96-CAF44E84DEEE}" type="parTrans" cxnId="{B29F0D61-9138-264A-BF25-24F8BF2D5106}">
      <dgm:prSet/>
      <dgm:spPr/>
      <dgm:t>
        <a:bodyPr/>
        <a:lstStyle/>
        <a:p>
          <a:endParaRPr lang="en-GB" sz="4000"/>
        </a:p>
      </dgm:t>
    </dgm:pt>
    <dgm:pt modelId="{C20A72A7-2F56-264D-A766-9D19DECF4083}" type="sibTrans" cxnId="{B29F0D61-9138-264A-BF25-24F8BF2D5106}">
      <dgm:prSet/>
      <dgm:spPr/>
      <dgm:t>
        <a:bodyPr/>
        <a:lstStyle/>
        <a:p>
          <a:endParaRPr lang="en-GB" sz="4000"/>
        </a:p>
      </dgm:t>
    </dgm:pt>
    <dgm:pt modelId="{2CAAC1AF-5497-624F-BDAA-95B4233B625A}">
      <dgm:prSet custT="1"/>
      <dgm:spPr/>
      <dgm:t>
        <a:bodyPr/>
        <a:lstStyle/>
        <a:p>
          <a:r>
            <a:rPr lang="en-GB" sz="2000"/>
            <a:t>Check the distribution of the milk yield</a:t>
          </a:r>
        </a:p>
      </dgm:t>
    </dgm:pt>
    <dgm:pt modelId="{4F6923B2-AF44-B449-8036-9A8D37FA9C4E}" type="parTrans" cxnId="{E045BD0C-4F72-D342-8C9C-CD20C3D414CB}">
      <dgm:prSet/>
      <dgm:spPr/>
      <dgm:t>
        <a:bodyPr/>
        <a:lstStyle/>
        <a:p>
          <a:endParaRPr lang="en-GB" sz="4000"/>
        </a:p>
      </dgm:t>
    </dgm:pt>
    <dgm:pt modelId="{7319F5BE-9CAE-DB46-95D7-CDE5994EBA29}" type="sibTrans" cxnId="{E045BD0C-4F72-D342-8C9C-CD20C3D414CB}">
      <dgm:prSet/>
      <dgm:spPr/>
      <dgm:t>
        <a:bodyPr/>
        <a:lstStyle/>
        <a:p>
          <a:endParaRPr lang="en-GB" sz="4000"/>
        </a:p>
      </dgm:t>
    </dgm:pt>
    <dgm:pt modelId="{EE0A0F1B-BA29-9548-A371-D28195895E46}">
      <dgm:prSet custT="1"/>
      <dgm:spPr/>
      <dgm:t>
        <a:bodyPr/>
        <a:lstStyle/>
        <a:p>
          <a:r>
            <a:rPr lang="en-GB" sz="2000"/>
            <a:t>Explore SNPs data</a:t>
          </a:r>
        </a:p>
      </dgm:t>
    </dgm:pt>
    <dgm:pt modelId="{7DBC65FE-224F-B44C-A927-28CBD24CE3FF}" type="parTrans" cxnId="{5E3B2152-A7B6-B041-B5EC-6CB939EF16D3}">
      <dgm:prSet/>
      <dgm:spPr/>
      <dgm:t>
        <a:bodyPr/>
        <a:lstStyle/>
        <a:p>
          <a:endParaRPr lang="en-GB" sz="4000"/>
        </a:p>
      </dgm:t>
    </dgm:pt>
    <dgm:pt modelId="{4F38FE03-0302-2C49-AC55-72DF1679D4E4}" type="sibTrans" cxnId="{5E3B2152-A7B6-B041-B5EC-6CB939EF16D3}">
      <dgm:prSet/>
      <dgm:spPr/>
      <dgm:t>
        <a:bodyPr/>
        <a:lstStyle/>
        <a:p>
          <a:endParaRPr lang="en-GB" sz="4000"/>
        </a:p>
      </dgm:t>
    </dgm:pt>
    <dgm:pt modelId="{88B96A1E-2D6E-184A-9C76-07CB563A2CEA}">
      <dgm:prSet custT="1"/>
      <dgm:spPr/>
      <dgm:t>
        <a:bodyPr/>
        <a:lstStyle/>
        <a:p>
          <a:r>
            <a:rPr lang="en-GB" sz="2000"/>
            <a:t>Split the data into test set, validation set and train set.</a:t>
          </a:r>
        </a:p>
      </dgm:t>
    </dgm:pt>
    <dgm:pt modelId="{439291A5-100E-B64F-B343-754A4B6DBC7D}" type="parTrans" cxnId="{1B2A28A7-B17E-8F45-AB5D-D1257CFF458C}">
      <dgm:prSet/>
      <dgm:spPr/>
      <dgm:t>
        <a:bodyPr/>
        <a:lstStyle/>
        <a:p>
          <a:endParaRPr lang="en-GB" sz="4000"/>
        </a:p>
      </dgm:t>
    </dgm:pt>
    <dgm:pt modelId="{9BD512EE-8729-8D46-A55E-D74D3BCC824C}" type="sibTrans" cxnId="{1B2A28A7-B17E-8F45-AB5D-D1257CFF458C}">
      <dgm:prSet/>
      <dgm:spPr/>
      <dgm:t>
        <a:bodyPr/>
        <a:lstStyle/>
        <a:p>
          <a:endParaRPr lang="en-GB" sz="4000"/>
        </a:p>
      </dgm:t>
    </dgm:pt>
    <dgm:pt modelId="{61152BE5-A9C8-D943-83D3-7C418367E124}">
      <dgm:prSet custT="1"/>
      <dgm:spPr/>
      <dgm:t>
        <a:bodyPr/>
        <a:lstStyle/>
        <a:p>
          <a:r>
            <a:rPr lang="en-GB" sz="2000"/>
            <a:t>Build the model and adjust parameters</a:t>
          </a:r>
        </a:p>
      </dgm:t>
    </dgm:pt>
    <dgm:pt modelId="{7D0ABFEB-5F0F-B247-9E6A-DB455383DD1F}" type="parTrans" cxnId="{65406D8A-087A-D349-8922-7C305F5CC2B0}">
      <dgm:prSet/>
      <dgm:spPr/>
      <dgm:t>
        <a:bodyPr/>
        <a:lstStyle/>
        <a:p>
          <a:endParaRPr lang="en-GB" sz="4000"/>
        </a:p>
      </dgm:t>
    </dgm:pt>
    <dgm:pt modelId="{D9A2FEB2-411F-904C-9AAD-9C7E59FD1FF5}" type="sibTrans" cxnId="{65406D8A-087A-D349-8922-7C305F5CC2B0}">
      <dgm:prSet/>
      <dgm:spPr/>
      <dgm:t>
        <a:bodyPr/>
        <a:lstStyle/>
        <a:p>
          <a:endParaRPr lang="en-GB" sz="4000"/>
        </a:p>
      </dgm:t>
    </dgm:pt>
    <dgm:pt modelId="{78F4D5AC-EAC5-714D-BD76-5651ED5BA317}" type="pres">
      <dgm:prSet presAssocID="{ECD89BC3-70F8-DD43-9DF8-CAA46D70B071}" presName="linearFlow" presStyleCnt="0">
        <dgm:presLayoutVars>
          <dgm:dir/>
          <dgm:animLvl val="lvl"/>
          <dgm:resizeHandles val="exact"/>
        </dgm:presLayoutVars>
      </dgm:prSet>
      <dgm:spPr/>
    </dgm:pt>
    <dgm:pt modelId="{7860CD00-B109-784C-A111-CC9D8D76793F}" type="pres">
      <dgm:prSet presAssocID="{70D6AB3C-F05B-F045-B929-F299A7763873}" presName="composite" presStyleCnt="0"/>
      <dgm:spPr/>
    </dgm:pt>
    <dgm:pt modelId="{166E53CE-DFDE-2C43-9209-D69ECC7EA2E9}" type="pres">
      <dgm:prSet presAssocID="{70D6AB3C-F05B-F045-B929-F299A776387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B9865C-861E-2A4F-A77C-87A1301C9F29}" type="pres">
      <dgm:prSet presAssocID="{70D6AB3C-F05B-F045-B929-F299A7763873}" presName="parSh" presStyleLbl="node1" presStyleIdx="0" presStyleCnt="3"/>
      <dgm:spPr/>
    </dgm:pt>
    <dgm:pt modelId="{CA6C4522-B9A0-334F-ADA4-11A49C58D3F8}" type="pres">
      <dgm:prSet presAssocID="{70D6AB3C-F05B-F045-B929-F299A7763873}" presName="desTx" presStyleLbl="fgAcc1" presStyleIdx="0" presStyleCnt="3">
        <dgm:presLayoutVars>
          <dgm:bulletEnabled val="1"/>
        </dgm:presLayoutVars>
      </dgm:prSet>
      <dgm:spPr/>
    </dgm:pt>
    <dgm:pt modelId="{910B1014-8633-EF47-B1CD-1686B3231150}" type="pres">
      <dgm:prSet presAssocID="{A8E020D5-B566-1C4D-BED6-C1DC45AD0A1D}" presName="sibTrans" presStyleLbl="sibTrans2D1" presStyleIdx="0" presStyleCnt="2"/>
      <dgm:spPr/>
    </dgm:pt>
    <dgm:pt modelId="{0451AE58-486F-6342-8BF7-3B63E0DA65D5}" type="pres">
      <dgm:prSet presAssocID="{A8E020D5-B566-1C4D-BED6-C1DC45AD0A1D}" presName="connTx" presStyleLbl="sibTrans2D1" presStyleIdx="0" presStyleCnt="2"/>
      <dgm:spPr/>
    </dgm:pt>
    <dgm:pt modelId="{ED0AC109-A64A-5943-823C-467B1E8A4960}" type="pres">
      <dgm:prSet presAssocID="{C3F1A485-35B0-0444-BEF4-3ACF175872FA}" presName="composite" presStyleCnt="0"/>
      <dgm:spPr/>
    </dgm:pt>
    <dgm:pt modelId="{C8A7A509-D012-4645-B2DE-2D6F4E3A2D6F}" type="pres">
      <dgm:prSet presAssocID="{C3F1A485-35B0-0444-BEF4-3ACF175872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557661-B9A8-624C-8EB2-76004C827F5C}" type="pres">
      <dgm:prSet presAssocID="{C3F1A485-35B0-0444-BEF4-3ACF175872FA}" presName="parSh" presStyleLbl="node1" presStyleIdx="1" presStyleCnt="3"/>
      <dgm:spPr/>
    </dgm:pt>
    <dgm:pt modelId="{AD45D21D-2350-8744-9E1F-3269FF60DEC0}" type="pres">
      <dgm:prSet presAssocID="{C3F1A485-35B0-0444-BEF4-3ACF175872FA}" presName="desTx" presStyleLbl="fgAcc1" presStyleIdx="1" presStyleCnt="3">
        <dgm:presLayoutVars>
          <dgm:bulletEnabled val="1"/>
        </dgm:presLayoutVars>
      </dgm:prSet>
      <dgm:spPr/>
    </dgm:pt>
    <dgm:pt modelId="{B7035D7F-1343-2645-962F-71E0A193950D}" type="pres">
      <dgm:prSet presAssocID="{28ABC1AC-FE26-5F4A-ADE3-E44078A0DA92}" presName="sibTrans" presStyleLbl="sibTrans2D1" presStyleIdx="1" presStyleCnt="2"/>
      <dgm:spPr/>
    </dgm:pt>
    <dgm:pt modelId="{4626BC2E-12F2-5146-96FA-C968B789C86C}" type="pres">
      <dgm:prSet presAssocID="{28ABC1AC-FE26-5F4A-ADE3-E44078A0DA92}" presName="connTx" presStyleLbl="sibTrans2D1" presStyleIdx="1" presStyleCnt="2"/>
      <dgm:spPr/>
    </dgm:pt>
    <dgm:pt modelId="{28DB0543-7BD3-4749-B23A-38EA3008D584}" type="pres">
      <dgm:prSet presAssocID="{11BD9248-C7D0-4E43-A2F9-CC46883854D8}" presName="composite" presStyleCnt="0"/>
      <dgm:spPr/>
    </dgm:pt>
    <dgm:pt modelId="{FC324733-3CAC-E147-9F04-3FBE4E01953A}" type="pres">
      <dgm:prSet presAssocID="{11BD9248-C7D0-4E43-A2F9-CC46883854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83EC44E-D958-8244-9C8A-36687FF438C1}" type="pres">
      <dgm:prSet presAssocID="{11BD9248-C7D0-4E43-A2F9-CC46883854D8}" presName="parSh" presStyleLbl="node1" presStyleIdx="2" presStyleCnt="3"/>
      <dgm:spPr/>
    </dgm:pt>
    <dgm:pt modelId="{1B937826-9EBE-9C4A-837D-C728715878EA}" type="pres">
      <dgm:prSet presAssocID="{11BD9248-C7D0-4E43-A2F9-CC46883854D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34579A02-B779-D948-AA1B-112C404CB33B}" type="presOf" srcId="{28ABC1AC-FE26-5F4A-ADE3-E44078A0DA92}" destId="{B7035D7F-1343-2645-962F-71E0A193950D}" srcOrd="0" destOrd="0" presId="urn:microsoft.com/office/officeart/2005/8/layout/process3"/>
    <dgm:cxn modelId="{E045BD0C-4F72-D342-8C9C-CD20C3D414CB}" srcId="{C3F1A485-35B0-0444-BEF4-3ACF175872FA}" destId="{2CAAC1AF-5497-624F-BDAA-95B4233B625A}" srcOrd="0" destOrd="0" parTransId="{4F6923B2-AF44-B449-8036-9A8D37FA9C4E}" sibTransId="{7319F5BE-9CAE-DB46-95D7-CDE5994EBA29}"/>
    <dgm:cxn modelId="{5233B611-C855-9C4B-AC96-828742E5ACA4}" type="presOf" srcId="{DAA72990-0207-C749-B456-ED8C453DB90D}" destId="{CA6C4522-B9A0-334F-ADA4-11A49C58D3F8}" srcOrd="0" destOrd="1" presId="urn:microsoft.com/office/officeart/2005/8/layout/process3"/>
    <dgm:cxn modelId="{888E052A-DBBB-4B46-9CA3-05AAE6191EBA}" type="presOf" srcId="{61152BE5-A9C8-D943-83D3-7C418367E124}" destId="{1B937826-9EBE-9C4A-837D-C728715878EA}" srcOrd="0" destOrd="1" presId="urn:microsoft.com/office/officeart/2005/8/layout/process3"/>
    <dgm:cxn modelId="{A77D192E-C01D-E44C-AD52-4157BCB3763C}" srcId="{70D6AB3C-F05B-F045-B929-F299A7763873}" destId="{DBF337B6-ED27-4446-97EE-34A1BDC6752E}" srcOrd="0" destOrd="0" parTransId="{DFA1922D-4BDF-C444-86E1-ABC3CD6F4314}" sibTransId="{5C8BDCFE-A298-9147-8FF5-5782C804E6C7}"/>
    <dgm:cxn modelId="{6DB44130-3BAB-E846-BC6D-23922104CE02}" type="presOf" srcId="{2CAAC1AF-5497-624F-BDAA-95B4233B625A}" destId="{AD45D21D-2350-8744-9E1F-3269FF60DEC0}" srcOrd="0" destOrd="0" presId="urn:microsoft.com/office/officeart/2005/8/layout/process3"/>
    <dgm:cxn modelId="{6E6D3D33-689D-5A4F-A871-0BFF2326ECCF}" type="presOf" srcId="{DBF337B6-ED27-4446-97EE-34A1BDC6752E}" destId="{CA6C4522-B9A0-334F-ADA4-11A49C58D3F8}" srcOrd="0" destOrd="0" presId="urn:microsoft.com/office/officeart/2005/8/layout/process3"/>
    <dgm:cxn modelId="{5E3B2152-A7B6-B041-B5EC-6CB939EF16D3}" srcId="{C3F1A485-35B0-0444-BEF4-3ACF175872FA}" destId="{EE0A0F1B-BA29-9548-A371-D28195895E46}" srcOrd="1" destOrd="0" parTransId="{7DBC65FE-224F-B44C-A927-28CBD24CE3FF}" sibTransId="{4F38FE03-0302-2C49-AC55-72DF1679D4E4}"/>
    <dgm:cxn modelId="{B29F0D61-9138-264A-BF25-24F8BF2D5106}" srcId="{70D6AB3C-F05B-F045-B929-F299A7763873}" destId="{DAA72990-0207-C749-B456-ED8C453DB90D}" srcOrd="1" destOrd="0" parTransId="{843A41BD-3236-D14C-AA96-CAF44E84DEEE}" sibTransId="{C20A72A7-2F56-264D-A766-9D19DECF4083}"/>
    <dgm:cxn modelId="{2CBAD368-4E3E-144F-8239-7195939E0D3A}" type="presOf" srcId="{70D6AB3C-F05B-F045-B929-F299A7763873}" destId="{166E53CE-DFDE-2C43-9209-D69ECC7EA2E9}" srcOrd="0" destOrd="0" presId="urn:microsoft.com/office/officeart/2005/8/layout/process3"/>
    <dgm:cxn modelId="{2F069C6A-28FE-9D46-A2E1-F083FC680F50}" type="presOf" srcId="{11BD9248-C7D0-4E43-A2F9-CC46883854D8}" destId="{FC324733-3CAC-E147-9F04-3FBE4E01953A}" srcOrd="0" destOrd="0" presId="urn:microsoft.com/office/officeart/2005/8/layout/process3"/>
    <dgm:cxn modelId="{82DDD76B-FBB0-BC41-B395-0ABFFB48AB17}" type="presOf" srcId="{A8E020D5-B566-1C4D-BED6-C1DC45AD0A1D}" destId="{910B1014-8633-EF47-B1CD-1686B3231150}" srcOrd="0" destOrd="0" presId="urn:microsoft.com/office/officeart/2005/8/layout/process3"/>
    <dgm:cxn modelId="{C694FA82-97F5-AE4D-AB09-1DFE5B878F11}" type="presOf" srcId="{C3F1A485-35B0-0444-BEF4-3ACF175872FA}" destId="{C8A7A509-D012-4645-B2DE-2D6F4E3A2D6F}" srcOrd="0" destOrd="0" presId="urn:microsoft.com/office/officeart/2005/8/layout/process3"/>
    <dgm:cxn modelId="{65406D8A-087A-D349-8922-7C305F5CC2B0}" srcId="{11BD9248-C7D0-4E43-A2F9-CC46883854D8}" destId="{61152BE5-A9C8-D943-83D3-7C418367E124}" srcOrd="1" destOrd="0" parTransId="{7D0ABFEB-5F0F-B247-9E6A-DB455383DD1F}" sibTransId="{D9A2FEB2-411F-904C-9AAD-9C7E59FD1FF5}"/>
    <dgm:cxn modelId="{9A53FC8D-DEA1-3549-BDEF-5BF13E400623}" type="presOf" srcId="{88B96A1E-2D6E-184A-9C76-07CB563A2CEA}" destId="{1B937826-9EBE-9C4A-837D-C728715878EA}" srcOrd="0" destOrd="0" presId="urn:microsoft.com/office/officeart/2005/8/layout/process3"/>
    <dgm:cxn modelId="{4EE0339E-DA57-6D44-8378-BBF8537085B0}" type="presOf" srcId="{70D6AB3C-F05B-F045-B929-F299A7763873}" destId="{70B9865C-861E-2A4F-A77C-87A1301C9F29}" srcOrd="1" destOrd="0" presId="urn:microsoft.com/office/officeart/2005/8/layout/process3"/>
    <dgm:cxn modelId="{1B2A28A7-B17E-8F45-AB5D-D1257CFF458C}" srcId="{11BD9248-C7D0-4E43-A2F9-CC46883854D8}" destId="{88B96A1E-2D6E-184A-9C76-07CB563A2CEA}" srcOrd="0" destOrd="0" parTransId="{439291A5-100E-B64F-B343-754A4B6DBC7D}" sibTransId="{9BD512EE-8729-8D46-A55E-D74D3BCC824C}"/>
    <dgm:cxn modelId="{EAAFA4CD-09DB-FE49-90F0-5D0EAE8E432B}" type="presOf" srcId="{EE0A0F1B-BA29-9548-A371-D28195895E46}" destId="{AD45D21D-2350-8744-9E1F-3269FF60DEC0}" srcOrd="0" destOrd="1" presId="urn:microsoft.com/office/officeart/2005/8/layout/process3"/>
    <dgm:cxn modelId="{C4636FD1-28BC-DA49-8825-19394888F78D}" srcId="{ECD89BC3-70F8-DD43-9DF8-CAA46D70B071}" destId="{70D6AB3C-F05B-F045-B929-F299A7763873}" srcOrd="0" destOrd="0" parTransId="{2177C13E-039D-0F4A-8DFA-23DCCA285EC2}" sibTransId="{A8E020D5-B566-1C4D-BED6-C1DC45AD0A1D}"/>
    <dgm:cxn modelId="{77BEBED5-AC02-7C44-930C-A8B8BCBD88C1}" type="presOf" srcId="{A8E020D5-B566-1C4D-BED6-C1DC45AD0A1D}" destId="{0451AE58-486F-6342-8BF7-3B63E0DA65D5}" srcOrd="1" destOrd="0" presId="urn:microsoft.com/office/officeart/2005/8/layout/process3"/>
    <dgm:cxn modelId="{75B179D6-81BA-7046-B593-9073D34B5461}" type="presOf" srcId="{ECD89BC3-70F8-DD43-9DF8-CAA46D70B071}" destId="{78F4D5AC-EAC5-714D-BD76-5651ED5BA317}" srcOrd="0" destOrd="0" presId="urn:microsoft.com/office/officeart/2005/8/layout/process3"/>
    <dgm:cxn modelId="{A1299BE6-4949-CC4F-B2F1-B0F9ACC83316}" srcId="{ECD89BC3-70F8-DD43-9DF8-CAA46D70B071}" destId="{C3F1A485-35B0-0444-BEF4-3ACF175872FA}" srcOrd="1" destOrd="0" parTransId="{2964A291-084A-E449-B8DE-724894F04026}" sibTransId="{28ABC1AC-FE26-5F4A-ADE3-E44078A0DA92}"/>
    <dgm:cxn modelId="{EA84FBE8-5D12-6140-9715-229E3A0EBF10}" type="presOf" srcId="{28ABC1AC-FE26-5F4A-ADE3-E44078A0DA92}" destId="{4626BC2E-12F2-5146-96FA-C968B789C86C}" srcOrd="1" destOrd="0" presId="urn:microsoft.com/office/officeart/2005/8/layout/process3"/>
    <dgm:cxn modelId="{45DFCBEA-DC77-8A47-AFCB-F9AE789B1C38}" type="presOf" srcId="{C3F1A485-35B0-0444-BEF4-3ACF175872FA}" destId="{9B557661-B9A8-624C-8EB2-76004C827F5C}" srcOrd="1" destOrd="0" presId="urn:microsoft.com/office/officeart/2005/8/layout/process3"/>
    <dgm:cxn modelId="{0CA150F1-B11C-7347-BD35-C2B31C5F8675}" type="presOf" srcId="{11BD9248-C7D0-4E43-A2F9-CC46883854D8}" destId="{C83EC44E-D958-8244-9C8A-36687FF438C1}" srcOrd="1" destOrd="0" presId="urn:microsoft.com/office/officeart/2005/8/layout/process3"/>
    <dgm:cxn modelId="{BE20ACF5-F741-B449-AF6C-F5A9B15F5566}" srcId="{ECD89BC3-70F8-DD43-9DF8-CAA46D70B071}" destId="{11BD9248-C7D0-4E43-A2F9-CC46883854D8}" srcOrd="2" destOrd="0" parTransId="{1C3D31B2-FE86-F446-AED5-27EF3C22CDC6}" sibTransId="{9ED343FB-F781-AE43-BA53-2A1E8353D5D1}"/>
    <dgm:cxn modelId="{637CBA85-D4CB-A448-938F-E0F1E3D9BEFD}" type="presParOf" srcId="{78F4D5AC-EAC5-714D-BD76-5651ED5BA317}" destId="{7860CD00-B109-784C-A111-CC9D8D76793F}" srcOrd="0" destOrd="0" presId="urn:microsoft.com/office/officeart/2005/8/layout/process3"/>
    <dgm:cxn modelId="{DC7A6C5A-5E4E-0841-911C-1B75118A2C4C}" type="presParOf" srcId="{7860CD00-B109-784C-A111-CC9D8D76793F}" destId="{166E53CE-DFDE-2C43-9209-D69ECC7EA2E9}" srcOrd="0" destOrd="0" presId="urn:microsoft.com/office/officeart/2005/8/layout/process3"/>
    <dgm:cxn modelId="{C3797722-B0CC-E649-A9A1-A23D5CE6B6B0}" type="presParOf" srcId="{7860CD00-B109-784C-A111-CC9D8D76793F}" destId="{70B9865C-861E-2A4F-A77C-87A1301C9F29}" srcOrd="1" destOrd="0" presId="urn:microsoft.com/office/officeart/2005/8/layout/process3"/>
    <dgm:cxn modelId="{9249AC74-D85C-2744-B46D-EAF9C89DF258}" type="presParOf" srcId="{7860CD00-B109-784C-A111-CC9D8D76793F}" destId="{CA6C4522-B9A0-334F-ADA4-11A49C58D3F8}" srcOrd="2" destOrd="0" presId="urn:microsoft.com/office/officeart/2005/8/layout/process3"/>
    <dgm:cxn modelId="{7318DE92-7095-C740-A7E0-4D91022916A4}" type="presParOf" srcId="{78F4D5AC-EAC5-714D-BD76-5651ED5BA317}" destId="{910B1014-8633-EF47-B1CD-1686B3231150}" srcOrd="1" destOrd="0" presId="urn:microsoft.com/office/officeart/2005/8/layout/process3"/>
    <dgm:cxn modelId="{DBDEBD8C-F709-E14C-868E-C361F64424F4}" type="presParOf" srcId="{910B1014-8633-EF47-B1CD-1686B3231150}" destId="{0451AE58-486F-6342-8BF7-3B63E0DA65D5}" srcOrd="0" destOrd="0" presId="urn:microsoft.com/office/officeart/2005/8/layout/process3"/>
    <dgm:cxn modelId="{6DCBBA38-1AF9-B545-B571-AE97F58FFB29}" type="presParOf" srcId="{78F4D5AC-EAC5-714D-BD76-5651ED5BA317}" destId="{ED0AC109-A64A-5943-823C-467B1E8A4960}" srcOrd="2" destOrd="0" presId="urn:microsoft.com/office/officeart/2005/8/layout/process3"/>
    <dgm:cxn modelId="{2D247328-38CC-A845-940F-04C450BF07AE}" type="presParOf" srcId="{ED0AC109-A64A-5943-823C-467B1E8A4960}" destId="{C8A7A509-D012-4645-B2DE-2D6F4E3A2D6F}" srcOrd="0" destOrd="0" presId="urn:microsoft.com/office/officeart/2005/8/layout/process3"/>
    <dgm:cxn modelId="{16A81252-9DB9-AD49-9635-D24240362C8B}" type="presParOf" srcId="{ED0AC109-A64A-5943-823C-467B1E8A4960}" destId="{9B557661-B9A8-624C-8EB2-76004C827F5C}" srcOrd="1" destOrd="0" presId="urn:microsoft.com/office/officeart/2005/8/layout/process3"/>
    <dgm:cxn modelId="{D00ECC3A-CB53-F241-88FD-1926175BE972}" type="presParOf" srcId="{ED0AC109-A64A-5943-823C-467B1E8A4960}" destId="{AD45D21D-2350-8744-9E1F-3269FF60DEC0}" srcOrd="2" destOrd="0" presId="urn:microsoft.com/office/officeart/2005/8/layout/process3"/>
    <dgm:cxn modelId="{C9D112BB-4E09-1941-A586-2B2ABD468C93}" type="presParOf" srcId="{78F4D5AC-EAC5-714D-BD76-5651ED5BA317}" destId="{B7035D7F-1343-2645-962F-71E0A193950D}" srcOrd="3" destOrd="0" presId="urn:microsoft.com/office/officeart/2005/8/layout/process3"/>
    <dgm:cxn modelId="{9E3A9AA9-75C1-8A4A-9B3A-6846DED0903D}" type="presParOf" srcId="{B7035D7F-1343-2645-962F-71E0A193950D}" destId="{4626BC2E-12F2-5146-96FA-C968B789C86C}" srcOrd="0" destOrd="0" presId="urn:microsoft.com/office/officeart/2005/8/layout/process3"/>
    <dgm:cxn modelId="{0EBB076C-02CE-E94E-8AAB-A21B94ED564E}" type="presParOf" srcId="{78F4D5AC-EAC5-714D-BD76-5651ED5BA317}" destId="{28DB0543-7BD3-4749-B23A-38EA3008D584}" srcOrd="4" destOrd="0" presId="urn:microsoft.com/office/officeart/2005/8/layout/process3"/>
    <dgm:cxn modelId="{FE8110A3-C72C-0E47-A1BD-695FA398D382}" type="presParOf" srcId="{28DB0543-7BD3-4749-B23A-38EA3008D584}" destId="{FC324733-3CAC-E147-9F04-3FBE4E01953A}" srcOrd="0" destOrd="0" presId="urn:microsoft.com/office/officeart/2005/8/layout/process3"/>
    <dgm:cxn modelId="{C1CF4E9E-B853-4243-9E1E-87ECE1C4F305}" type="presParOf" srcId="{28DB0543-7BD3-4749-B23A-38EA3008D584}" destId="{C83EC44E-D958-8244-9C8A-36687FF438C1}" srcOrd="1" destOrd="0" presId="urn:microsoft.com/office/officeart/2005/8/layout/process3"/>
    <dgm:cxn modelId="{0236D582-CC09-C943-BE3D-1CA994BAB62E}" type="presParOf" srcId="{28DB0543-7BD3-4749-B23A-38EA3008D584}" destId="{1B937826-9EBE-9C4A-837D-C728715878E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9865C-861E-2A4F-A77C-87A1301C9F29}">
      <dsp:nvSpPr>
        <dsp:cNvPr id="0" name=""/>
        <dsp:cNvSpPr/>
      </dsp:nvSpPr>
      <dsp:spPr>
        <a:xfrm>
          <a:off x="4789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cleaning </a:t>
          </a:r>
        </a:p>
      </dsp:txBody>
      <dsp:txXfrm>
        <a:off x="4789" y="11518"/>
        <a:ext cx="2177506" cy="871002"/>
      </dsp:txXfrm>
    </dsp:sp>
    <dsp:sp modelId="{CA6C4522-B9A0-334F-ADA4-11A49C58D3F8}">
      <dsp:nvSpPr>
        <dsp:cNvPr id="0" name=""/>
        <dsp:cNvSpPr/>
      </dsp:nvSpPr>
      <dsp:spPr>
        <a:xfrm>
          <a:off x="450784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SNPs with low diversity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Remove highly correlated SNPs</a:t>
          </a:r>
        </a:p>
      </dsp:txBody>
      <dsp:txXfrm>
        <a:off x="514561" y="946297"/>
        <a:ext cx="2049952" cy="3328446"/>
      </dsp:txXfrm>
    </dsp:sp>
    <dsp:sp modelId="{910B1014-8633-EF47-B1CD-1686B3231150}">
      <dsp:nvSpPr>
        <dsp:cNvPr id="0" name=""/>
        <dsp:cNvSpPr/>
      </dsp:nvSpPr>
      <dsp:spPr>
        <a:xfrm>
          <a:off x="2512397" y="175951"/>
          <a:ext cx="699816" cy="5421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512397" y="284378"/>
        <a:ext cx="537175" cy="325282"/>
      </dsp:txXfrm>
    </dsp:sp>
    <dsp:sp modelId="{9B557661-B9A8-624C-8EB2-76004C827F5C}">
      <dsp:nvSpPr>
        <dsp:cNvPr id="0" name=""/>
        <dsp:cNvSpPr/>
      </dsp:nvSpPr>
      <dsp:spPr>
        <a:xfrm>
          <a:off x="3502703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Exploratory data analysis</a:t>
          </a:r>
        </a:p>
      </dsp:txBody>
      <dsp:txXfrm>
        <a:off x="3502703" y="11518"/>
        <a:ext cx="2177506" cy="871002"/>
      </dsp:txXfrm>
    </dsp:sp>
    <dsp:sp modelId="{AD45D21D-2350-8744-9E1F-3269FF60DEC0}">
      <dsp:nvSpPr>
        <dsp:cNvPr id="0" name=""/>
        <dsp:cNvSpPr/>
      </dsp:nvSpPr>
      <dsp:spPr>
        <a:xfrm>
          <a:off x="3948698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Check the distribution of the milk yield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Explore SNPs data</a:t>
          </a:r>
        </a:p>
      </dsp:txBody>
      <dsp:txXfrm>
        <a:off x="4012475" y="946297"/>
        <a:ext cx="2049952" cy="3328446"/>
      </dsp:txXfrm>
    </dsp:sp>
    <dsp:sp modelId="{B7035D7F-1343-2645-962F-71E0A193950D}">
      <dsp:nvSpPr>
        <dsp:cNvPr id="0" name=""/>
        <dsp:cNvSpPr/>
      </dsp:nvSpPr>
      <dsp:spPr>
        <a:xfrm>
          <a:off x="6010312" y="175951"/>
          <a:ext cx="699816" cy="5421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6010312" y="284378"/>
        <a:ext cx="537175" cy="325282"/>
      </dsp:txXfrm>
    </dsp:sp>
    <dsp:sp modelId="{C83EC44E-D958-8244-9C8A-36687FF438C1}">
      <dsp:nvSpPr>
        <dsp:cNvPr id="0" name=""/>
        <dsp:cNvSpPr/>
      </dsp:nvSpPr>
      <dsp:spPr>
        <a:xfrm>
          <a:off x="7000618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Model building</a:t>
          </a:r>
        </a:p>
      </dsp:txBody>
      <dsp:txXfrm>
        <a:off x="7000618" y="11518"/>
        <a:ext cx="2177506" cy="871002"/>
      </dsp:txXfrm>
    </dsp:sp>
    <dsp:sp modelId="{1B937826-9EBE-9C4A-837D-C728715878EA}">
      <dsp:nvSpPr>
        <dsp:cNvPr id="0" name=""/>
        <dsp:cNvSpPr/>
      </dsp:nvSpPr>
      <dsp:spPr>
        <a:xfrm>
          <a:off x="7446613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Split the data into test set, validation set and train set.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Build the model and adjust parameters</a:t>
          </a:r>
        </a:p>
      </dsp:txBody>
      <dsp:txXfrm>
        <a:off x="7510390" y="946297"/>
        <a:ext cx="2049952" cy="3328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22:09:28.8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FFB9-4B62-FB45-BD6C-CDB5A038A02A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53EFB-06F6-7449-94C6-82BFEEE3E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8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53EFB-06F6-7449-94C6-82BFEEE3E9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5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3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13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9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77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9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9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0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20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4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C3C7-DD61-F392-0DB6-6F405221B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1567" y="921063"/>
            <a:ext cx="8331216" cy="2456597"/>
          </a:xfrm>
        </p:spPr>
        <p:txBody>
          <a:bodyPr anchor="b">
            <a:no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 milk yield from cows using genetic markers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ED23-C2DC-3262-D238-1F28AD8DD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8132" y="4298722"/>
            <a:ext cx="4678086" cy="1148885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IOD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Miniproject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Kay Anantanawat</a:t>
            </a:r>
          </a:p>
        </p:txBody>
      </p:sp>
      <p:pic>
        <p:nvPicPr>
          <p:cNvPr id="17" name="Picture 16" descr="Strips of candy">
            <a:extLst>
              <a:ext uri="{FF2B5EF4-FFF2-40B4-BE49-F238E27FC236}">
                <a16:creationId xmlns:a16="http://schemas.microsoft.com/office/drawing/2014/main" id="{EE1E22CC-05A9-CB39-9642-8A048C03D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r="58945" b="1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96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05F3-4A9C-790D-E65E-65CBA335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Breeding Value for Milk yield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601B72D-B620-6149-5B46-07731D406683}"/>
              </a:ext>
            </a:extLst>
          </p:cNvPr>
          <p:cNvSpPr/>
          <p:nvPr/>
        </p:nvSpPr>
        <p:spPr>
          <a:xfrm>
            <a:off x="1186773" y="2944368"/>
            <a:ext cx="9708205" cy="484632"/>
          </a:xfrm>
          <a:prstGeom prst="leftRightArrow">
            <a:avLst/>
          </a:prstGeom>
          <a:gradFill flip="none" rotWithShape="1">
            <a:gsLst>
              <a:gs pos="0">
                <a:srgbClr val="FF0000"/>
              </a:gs>
              <a:gs pos="62988">
                <a:srgbClr val="73C3E4"/>
              </a:gs>
              <a:gs pos="36000">
                <a:srgbClr val="E7E100"/>
              </a:gs>
              <a:gs pos="62000">
                <a:schemeClr val="accent1">
                  <a:lumMod val="45000"/>
                  <a:lumOff val="55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5CA30-65BC-B115-EF0A-69D24D13ED2B}"/>
              </a:ext>
            </a:extLst>
          </p:cNvPr>
          <p:cNvSpPr txBox="1"/>
          <p:nvPr/>
        </p:nvSpPr>
        <p:spPr>
          <a:xfrm>
            <a:off x="5716350" y="2298037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DE175-97AE-7E25-412E-72D1CF7D64C6}"/>
              </a:ext>
            </a:extLst>
          </p:cNvPr>
          <p:cNvSpPr txBox="1"/>
          <p:nvPr/>
        </p:nvSpPr>
        <p:spPr>
          <a:xfrm>
            <a:off x="10122009" y="2335868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73523-EC9C-2277-BEA9-12C59F867EC2}"/>
              </a:ext>
            </a:extLst>
          </p:cNvPr>
          <p:cNvSpPr txBox="1"/>
          <p:nvPr/>
        </p:nvSpPr>
        <p:spPr>
          <a:xfrm>
            <a:off x="955422" y="2340469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DF7E4-B0D7-5404-24D8-D240289A9C0D}"/>
              </a:ext>
            </a:extLst>
          </p:cNvPr>
          <p:cNvSpPr txBox="1"/>
          <p:nvPr/>
        </p:nvSpPr>
        <p:spPr>
          <a:xfrm>
            <a:off x="9690533" y="1788924"/>
            <a:ext cx="199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Preferable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DE8F4-8C08-7896-05B7-33E12C02963F}"/>
              </a:ext>
            </a:extLst>
          </p:cNvPr>
          <p:cNvSpPr txBox="1"/>
          <p:nvPr/>
        </p:nvSpPr>
        <p:spPr>
          <a:xfrm>
            <a:off x="175095" y="1788924"/>
            <a:ext cx="272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preferable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DDB99-3AB1-8437-A2F1-BCED4699B0AB}"/>
              </a:ext>
            </a:extLst>
          </p:cNvPr>
          <p:cNvSpPr txBox="1"/>
          <p:nvPr/>
        </p:nvSpPr>
        <p:spPr>
          <a:xfrm>
            <a:off x="4359790" y="1758146"/>
            <a:ext cx="300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 cow</a:t>
            </a:r>
          </a:p>
        </p:txBody>
      </p:sp>
      <p:pic>
        <p:nvPicPr>
          <p:cNvPr id="12" name="Picture 11" descr="Cows outdoor">
            <a:extLst>
              <a:ext uri="{FF2B5EF4-FFF2-40B4-BE49-F238E27FC236}">
                <a16:creationId xmlns:a16="http://schemas.microsoft.com/office/drawing/2014/main" id="{F27330E1-EEF3-A766-C69C-6F8D84F8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00" y="3741109"/>
            <a:ext cx="3613828" cy="24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9A0-32C3-1E7D-5846-8D6DBC37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Milk yield</a:t>
            </a:r>
          </a:p>
        </p:txBody>
      </p:sp>
      <p:pic>
        <p:nvPicPr>
          <p:cNvPr id="5" name="Picture 4" descr="A graph of milk yield&#10;&#10;Description automatically generated">
            <a:extLst>
              <a:ext uri="{FF2B5EF4-FFF2-40B4-BE49-F238E27FC236}">
                <a16:creationId xmlns:a16="http://schemas.microsoft.com/office/drawing/2014/main" id="{B9A8E935-8ADC-0D27-6D52-FDE72413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58" y="419701"/>
            <a:ext cx="7689453" cy="57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7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89F-9F30-972C-642B-0BFEB574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83" y="365125"/>
            <a:ext cx="10515600" cy="1325563"/>
          </a:xfrm>
        </p:spPr>
        <p:txBody>
          <a:bodyPr/>
          <a:lstStyle/>
          <a:p>
            <a:r>
              <a:rPr lang="en-US" dirty="0"/>
              <a:t>Using neuron network – 1 layer</a:t>
            </a:r>
          </a:p>
        </p:txBody>
      </p:sp>
      <p:pic>
        <p:nvPicPr>
          <p:cNvPr id="14" name="Picture 13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8C79DF86-17C6-CE1C-09BD-FAE9F7D6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64" y="1963063"/>
            <a:ext cx="10778672" cy="19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589F-9F30-972C-642B-0BFEB574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83" y="365125"/>
            <a:ext cx="10515600" cy="1325563"/>
          </a:xfrm>
        </p:spPr>
        <p:txBody>
          <a:bodyPr/>
          <a:lstStyle/>
          <a:p>
            <a:r>
              <a:rPr lang="en-US" dirty="0"/>
              <a:t>Using neuron network – 1 layer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0C6A3EF8-EA7C-A54C-7810-EF044274A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38250"/>
            <a:ext cx="5842000" cy="43815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7AB164E4-46C0-824B-DC84-B9B3C779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17" y="1238250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631AAA-05BA-994A-EFF9-8EB66F6D83C4}"/>
              </a:ext>
            </a:extLst>
          </p:cNvPr>
          <p:cNvSpPr txBox="1"/>
          <p:nvPr/>
        </p:nvSpPr>
        <p:spPr>
          <a:xfrm>
            <a:off x="2412461" y="561250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94428-BF2E-A490-9350-D40F5803111E}"/>
              </a:ext>
            </a:extLst>
          </p:cNvPr>
          <p:cNvSpPr txBox="1"/>
          <p:nvPr/>
        </p:nvSpPr>
        <p:spPr>
          <a:xfrm>
            <a:off x="7996179" y="561250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0.09</a:t>
            </a:r>
          </a:p>
        </p:txBody>
      </p:sp>
    </p:spTree>
    <p:extLst>
      <p:ext uri="{BB962C8B-B14F-4D97-AF65-F5344CB8AC3E}">
        <p14:creationId xmlns:p14="http://schemas.microsoft.com/office/powerpoint/2010/main" val="389962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F992-FA3D-4BC9-E5AF-1BB744AF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convolution neural network – model 1</a:t>
            </a:r>
          </a:p>
        </p:txBody>
      </p:sp>
      <p:pic>
        <p:nvPicPr>
          <p:cNvPr id="9" name="Picture 8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1CEAADA-0E4A-DBC1-68B6-E704FD37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51" y="1469957"/>
            <a:ext cx="10225066" cy="43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F992-FA3D-4BC9-E5AF-1BB744AF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convolution neural network – model 1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93D0E82F-0B7E-7CBE-40A9-08D981D0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4" y="1464469"/>
            <a:ext cx="5842000" cy="4381500"/>
          </a:xfrm>
          <a:prstGeom prst="rect">
            <a:avLst/>
          </a:prstGeom>
        </p:spPr>
      </p:pic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8FC5C24-7C94-6894-807A-8C28B260B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68" y="1464469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32330-1DA7-9E9F-94A6-CD7EA350E354}"/>
              </a:ext>
            </a:extLst>
          </p:cNvPr>
          <p:cNvSpPr txBox="1"/>
          <p:nvPr/>
        </p:nvSpPr>
        <p:spPr>
          <a:xfrm>
            <a:off x="2607013" y="584596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DD064-897E-E5E2-EC2D-A239BBA40988}"/>
              </a:ext>
            </a:extLst>
          </p:cNvPr>
          <p:cNvSpPr txBox="1"/>
          <p:nvPr/>
        </p:nvSpPr>
        <p:spPr>
          <a:xfrm>
            <a:off x="7840535" y="584596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0.18</a:t>
            </a:r>
          </a:p>
        </p:txBody>
      </p:sp>
    </p:spTree>
    <p:extLst>
      <p:ext uri="{BB962C8B-B14F-4D97-AF65-F5344CB8AC3E}">
        <p14:creationId xmlns:p14="http://schemas.microsoft.com/office/powerpoint/2010/main" val="402113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F992-FA3D-4BC9-E5AF-1BB744AF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convolution neural network – model 2</a:t>
            </a:r>
          </a:p>
        </p:txBody>
      </p:sp>
      <p:pic>
        <p:nvPicPr>
          <p:cNvPr id="4" name="Picture 3" descr="A computer screen with many colorful text&#10;&#10;Description automatically generated">
            <a:extLst>
              <a:ext uri="{FF2B5EF4-FFF2-40B4-BE49-F238E27FC236}">
                <a16:creationId xmlns:a16="http://schemas.microsoft.com/office/drawing/2014/main" id="{B457FCAE-06CC-5EDB-3231-7627069D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41" y="1450367"/>
            <a:ext cx="8900892" cy="5042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6A946E-6BE5-B18A-D10C-726CBBC63F23}"/>
                  </a:ext>
                </a:extLst>
              </p14:cNvPr>
              <p14:cNvContentPartPr/>
              <p14:nvPr/>
            </p14:nvContentPartPr>
            <p14:xfrm>
              <a:off x="4022977" y="471646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6A946E-6BE5-B18A-D10C-726CBBC63F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857" y="471034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107FB7B-92BC-4A27-4036-3AAD4D6DA6F4}"/>
              </a:ext>
            </a:extLst>
          </p:cNvPr>
          <p:cNvSpPr/>
          <p:nvPr/>
        </p:nvSpPr>
        <p:spPr>
          <a:xfrm>
            <a:off x="3875928" y="4338895"/>
            <a:ext cx="4080938" cy="377212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F992-FA3D-4BC9-E5AF-1BB744AF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convolution neural network – model 2</a:t>
            </a:r>
          </a:p>
        </p:txBody>
      </p:sp>
      <p:pic>
        <p:nvPicPr>
          <p:cNvPr id="4" name="Picture 3" descr="A diagram of a test data&#10;&#10;Description automatically generated">
            <a:extLst>
              <a:ext uri="{FF2B5EF4-FFF2-40B4-BE49-F238E27FC236}">
                <a16:creationId xmlns:a16="http://schemas.microsoft.com/office/drawing/2014/main" id="{D2FC33BD-46E8-FC69-F627-CAA4D12E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4469"/>
            <a:ext cx="5842000" cy="4381500"/>
          </a:xfrm>
          <a:prstGeom prst="rect">
            <a:avLst/>
          </a:prstGeom>
        </p:spPr>
      </p:pic>
      <p:pic>
        <p:nvPicPr>
          <p:cNvPr id="6" name="Picture 5" descr="A graph of a graph showing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7554D8D0-74B2-D6D3-2648-98E2654C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6" y="1464469"/>
            <a:ext cx="58420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3786D-C751-A578-950A-D761D8D84BBA}"/>
              </a:ext>
            </a:extLst>
          </p:cNvPr>
          <p:cNvSpPr txBox="1"/>
          <p:nvPr/>
        </p:nvSpPr>
        <p:spPr>
          <a:xfrm>
            <a:off x="2743201" y="584596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7F807-EA1F-8EC0-E0B2-91E2A2E998DE}"/>
              </a:ext>
            </a:extLst>
          </p:cNvPr>
          <p:cNvSpPr txBox="1"/>
          <p:nvPr/>
        </p:nvSpPr>
        <p:spPr>
          <a:xfrm>
            <a:off x="8054543" y="5845969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R-square = 0.23</a:t>
            </a:r>
          </a:p>
        </p:txBody>
      </p:sp>
    </p:spTree>
    <p:extLst>
      <p:ext uri="{BB962C8B-B14F-4D97-AF65-F5344CB8AC3E}">
        <p14:creationId xmlns:p14="http://schemas.microsoft.com/office/powerpoint/2010/main" val="325953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8305-EECA-F5D0-A56A-66DCFFD2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E068-3A24-3207-9C72-0EA383B7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2257006"/>
            <a:ext cx="5597843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Pros:</a:t>
            </a:r>
          </a:p>
          <a:p>
            <a:r>
              <a:rPr lang="en-US" dirty="0">
                <a:solidFill>
                  <a:schemeClr val="tx2"/>
                </a:solidFill>
              </a:rPr>
              <a:t>It is easy to implement. Only a set of SNPs are needed for the prediction.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Cons:</a:t>
            </a:r>
          </a:p>
          <a:p>
            <a:r>
              <a:rPr lang="en-US" dirty="0">
                <a:solidFill>
                  <a:schemeClr val="tx2"/>
                </a:solidFill>
              </a:rPr>
              <a:t>Black box – we don’t know which genes play a big part for each trait. </a:t>
            </a:r>
          </a:p>
          <a:p>
            <a:r>
              <a:rPr lang="en-US" dirty="0">
                <a:solidFill>
                  <a:schemeClr val="tx2"/>
                </a:solidFill>
              </a:rPr>
              <a:t>cow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447109C6-B3C9-51D5-4C3E-F9A711A4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Highland cow with horns and long coat sprinkled with sow">
            <a:extLst>
              <a:ext uri="{FF2B5EF4-FFF2-40B4-BE49-F238E27FC236}">
                <a16:creationId xmlns:a16="http://schemas.microsoft.com/office/drawing/2014/main" id="{717A7A08-F5D6-BFEE-D2F3-6953F9D476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7915" y="3343969"/>
            <a:ext cx="5488688" cy="3492532"/>
          </a:xfrm>
          <a:prstGeom prst="rect">
            <a:avLst/>
          </a:prstGeom>
          <a:effectLst>
            <a:softEdge rad="431145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A2FB2-25FA-DC81-A221-D12A2422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29" y="235671"/>
            <a:ext cx="10515600" cy="1325563"/>
          </a:xfrm>
        </p:spPr>
        <p:txBody>
          <a:bodyPr/>
          <a:lstStyle/>
          <a:p>
            <a:r>
              <a:rPr lang="en-US" dirty="0"/>
              <a:t>Model solution</a:t>
            </a:r>
          </a:p>
        </p:txBody>
      </p:sp>
      <p:pic>
        <p:nvPicPr>
          <p:cNvPr id="7" name="Graphic 6" descr="Cow with solid fill">
            <a:extLst>
              <a:ext uri="{FF2B5EF4-FFF2-40B4-BE49-F238E27FC236}">
                <a16:creationId xmlns:a16="http://schemas.microsoft.com/office/drawing/2014/main" id="{B9BC0E13-4190-6688-DD73-62E8187BB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271" y="1097480"/>
            <a:ext cx="2305010" cy="2305010"/>
          </a:xfrm>
          <a:prstGeom prst="rect">
            <a:avLst/>
          </a:prstGeom>
        </p:spPr>
      </p:pic>
      <p:pic>
        <p:nvPicPr>
          <p:cNvPr id="11" name="Graphic 10" descr="DNA with solid fill">
            <a:extLst>
              <a:ext uri="{FF2B5EF4-FFF2-40B4-BE49-F238E27FC236}">
                <a16:creationId xmlns:a16="http://schemas.microsoft.com/office/drawing/2014/main" id="{BA1AF2FE-DE48-3724-EE05-93BDAFB82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035" y="1358353"/>
            <a:ext cx="1027829" cy="10278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B4884F-F7B3-728A-D390-1162FFB42AAE}"/>
              </a:ext>
            </a:extLst>
          </p:cNvPr>
          <p:cNvCxnSpPr>
            <a:cxnSpLocks/>
          </p:cNvCxnSpPr>
          <p:nvPr/>
        </p:nvCxnSpPr>
        <p:spPr>
          <a:xfrm>
            <a:off x="3616762" y="1882765"/>
            <a:ext cx="867273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Graphic 16" descr="Table outline">
            <a:extLst>
              <a:ext uri="{FF2B5EF4-FFF2-40B4-BE49-F238E27FC236}">
                <a16:creationId xmlns:a16="http://schemas.microsoft.com/office/drawing/2014/main" id="{D4587439-4FDF-9AD2-ED0E-4D04CA30A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9392" y="1211660"/>
            <a:ext cx="1455209" cy="14552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CD91D9-4E2B-ECCA-ADB4-2BFCE6EB2F02}"/>
              </a:ext>
            </a:extLst>
          </p:cNvPr>
          <p:cNvCxnSpPr>
            <a:cxnSpLocks/>
          </p:cNvCxnSpPr>
          <p:nvPr/>
        </p:nvCxnSpPr>
        <p:spPr>
          <a:xfrm>
            <a:off x="5820726" y="1849623"/>
            <a:ext cx="914400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Graphic 19" descr="Statistics with solid fill">
            <a:extLst>
              <a:ext uri="{FF2B5EF4-FFF2-40B4-BE49-F238E27FC236}">
                <a16:creationId xmlns:a16="http://schemas.microsoft.com/office/drawing/2014/main" id="{A958FE06-4662-CBE5-3AED-32490AF556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6112" y="1276484"/>
            <a:ext cx="1325562" cy="132556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BE015-02EF-164D-2E2A-51C5B3F2EE57}"/>
              </a:ext>
            </a:extLst>
          </p:cNvPr>
          <p:cNvCxnSpPr>
            <a:cxnSpLocks/>
          </p:cNvCxnSpPr>
          <p:nvPr/>
        </p:nvCxnSpPr>
        <p:spPr>
          <a:xfrm>
            <a:off x="8784668" y="1887043"/>
            <a:ext cx="914400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D38A3-04A9-FCB6-7934-77C85BABB91F}"/>
              </a:ext>
            </a:extLst>
          </p:cNvPr>
          <p:cNvCxnSpPr>
            <a:cxnSpLocks/>
          </p:cNvCxnSpPr>
          <p:nvPr/>
        </p:nvCxnSpPr>
        <p:spPr>
          <a:xfrm flipH="1">
            <a:off x="3616762" y="2661249"/>
            <a:ext cx="6082306" cy="35016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992FD8-D7C9-4FEA-AC00-6220259515AA}"/>
              </a:ext>
            </a:extLst>
          </p:cNvPr>
          <p:cNvCxnSpPr>
            <a:cxnSpLocks/>
          </p:cNvCxnSpPr>
          <p:nvPr/>
        </p:nvCxnSpPr>
        <p:spPr>
          <a:xfrm>
            <a:off x="2185233" y="3220651"/>
            <a:ext cx="0" cy="990173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7493C3-5CDD-FB1B-E374-08A0EAEEE4FC}"/>
              </a:ext>
            </a:extLst>
          </p:cNvPr>
          <p:cNvGrpSpPr/>
          <p:nvPr/>
        </p:nvGrpSpPr>
        <p:grpSpPr>
          <a:xfrm>
            <a:off x="1213884" y="5426025"/>
            <a:ext cx="1828800" cy="922455"/>
            <a:chOff x="605572" y="5943600"/>
            <a:chExt cx="1828800" cy="922455"/>
          </a:xfrm>
        </p:grpSpPr>
        <p:pic>
          <p:nvPicPr>
            <p:cNvPr id="27" name="Graphic 26" descr="Dairy with solid fill">
              <a:extLst>
                <a:ext uri="{FF2B5EF4-FFF2-40B4-BE49-F238E27FC236}">
                  <a16:creationId xmlns:a16="http://schemas.microsoft.com/office/drawing/2014/main" id="{08EFC99B-D112-19A8-6685-D5FD05FC3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572" y="59436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airy with solid fill">
              <a:extLst>
                <a:ext uri="{FF2B5EF4-FFF2-40B4-BE49-F238E27FC236}">
                  <a16:creationId xmlns:a16="http://schemas.microsoft.com/office/drawing/2014/main" id="{E6B6680C-BEAC-0FEE-03C4-CB58F60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2772" y="5951655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airy with solid fill">
              <a:extLst>
                <a:ext uri="{FF2B5EF4-FFF2-40B4-BE49-F238E27FC236}">
                  <a16:creationId xmlns:a16="http://schemas.microsoft.com/office/drawing/2014/main" id="{8BC33EE8-86BB-90AF-2822-8754EEBD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19972" y="59436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Cow with solid fill">
            <a:extLst>
              <a:ext uri="{FF2B5EF4-FFF2-40B4-BE49-F238E27FC236}">
                <a16:creationId xmlns:a16="http://schemas.microsoft.com/office/drawing/2014/main" id="{87C11682-F04B-F9DF-36AC-DCE97E84CE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2310" y="4010090"/>
            <a:ext cx="1595368" cy="1595368"/>
          </a:xfrm>
          <a:prstGeom prst="rect">
            <a:avLst/>
          </a:prstGeom>
        </p:spPr>
      </p:pic>
      <p:pic>
        <p:nvPicPr>
          <p:cNvPr id="32" name="Graphic 31" descr="Cow with solid fill">
            <a:extLst>
              <a:ext uri="{FF2B5EF4-FFF2-40B4-BE49-F238E27FC236}">
                <a16:creationId xmlns:a16="http://schemas.microsoft.com/office/drawing/2014/main" id="{DC8FE1C2-72EF-C80E-7B91-70BC6D662B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1984" y="3280381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52F1AF-4205-E93D-CE16-D2E81C284A76}"/>
              </a:ext>
            </a:extLst>
          </p:cNvPr>
          <p:cNvCxnSpPr>
            <a:cxnSpLocks/>
          </p:cNvCxnSpPr>
          <p:nvPr/>
        </p:nvCxnSpPr>
        <p:spPr>
          <a:xfrm>
            <a:off x="3042684" y="3083236"/>
            <a:ext cx="2685037" cy="1089702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8" name="Graphic 47" descr="Chicken leg with solid fill">
            <a:extLst>
              <a:ext uri="{FF2B5EF4-FFF2-40B4-BE49-F238E27FC236}">
                <a16:creationId xmlns:a16="http://schemas.microsoft.com/office/drawing/2014/main" id="{DE3085B2-E311-7597-691E-A7736AC5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47561" y="3963036"/>
            <a:ext cx="1169325" cy="116932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56122D1-9015-8F40-A7E7-240023C61440}"/>
              </a:ext>
            </a:extLst>
          </p:cNvPr>
          <p:cNvSpPr txBox="1"/>
          <p:nvPr/>
        </p:nvSpPr>
        <p:spPr>
          <a:xfrm>
            <a:off x="1714965" y="362808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4637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B87F-6F6B-15D1-EDB1-0550C3D7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C1AA-FEC7-F934-9E85-DC383860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522" y="1733407"/>
            <a:ext cx="5441366" cy="445338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DNA is the blueprint of every organism</a:t>
            </a:r>
          </a:p>
          <a:p>
            <a:r>
              <a:rPr lang="en-US" sz="2400" dirty="0"/>
              <a:t>SNPs = Single nucleotides polymorphisms </a:t>
            </a:r>
          </a:p>
          <a:p>
            <a:pPr lvl="1"/>
            <a:r>
              <a:rPr lang="en-US" dirty="0"/>
              <a:t>A change of one base in the DNA</a:t>
            </a:r>
          </a:p>
          <a:p>
            <a:pPr lvl="1"/>
            <a:r>
              <a:rPr lang="en-US" dirty="0"/>
              <a:t>Can affect the trait in the organisms even though it happens in the non-coding regions (junk DNAs).</a:t>
            </a:r>
          </a:p>
          <a:p>
            <a:r>
              <a:rPr lang="en-US" sz="2400" dirty="0"/>
              <a:t>Currently used by farmers to selectively breed the cow with the desire traits using linear regression. </a:t>
            </a:r>
          </a:p>
        </p:txBody>
      </p:sp>
      <p:pic>
        <p:nvPicPr>
          <p:cNvPr id="1026" name="Picture 2" descr="Health and Genotypes: Another big step ...">
            <a:extLst>
              <a:ext uri="{FF2B5EF4-FFF2-40B4-BE49-F238E27FC236}">
                <a16:creationId xmlns:a16="http://schemas.microsoft.com/office/drawing/2014/main" id="{B2168036-39FE-4D86-7A2A-12DC6303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24" y="2736825"/>
            <a:ext cx="5804955" cy="269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1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mestic breed cattle">
            <a:extLst>
              <a:ext uri="{FF2B5EF4-FFF2-40B4-BE49-F238E27FC236}">
                <a16:creationId xmlns:a16="http://schemas.microsoft.com/office/drawing/2014/main" id="{31ACA033-00AD-C087-E469-4FA8C715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511" b="1021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F96B9-5E43-0F3E-49AF-F1B012B8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577B-E385-B431-EBC5-43D47F4C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Refine the model to solve overfitting.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75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own and white cow">
            <a:extLst>
              <a:ext uri="{FF2B5EF4-FFF2-40B4-BE49-F238E27FC236}">
                <a16:creationId xmlns:a16="http://schemas.microsoft.com/office/drawing/2014/main" id="{AC5A4BCB-4CCE-A5AC-BD9F-71A5DE9A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040" b="1000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ADF83-2A85-3C0A-DFCE-869FBAFB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D2A88B-1C79-E2F8-96C1-70830B8CE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1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need to talk about big data and ...">
            <a:extLst>
              <a:ext uri="{FF2B5EF4-FFF2-40B4-BE49-F238E27FC236}">
                <a16:creationId xmlns:a16="http://schemas.microsoft.com/office/drawing/2014/main" id="{7D1CF368-AFCD-3A72-DE00-11D05184D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2" r="13415"/>
          <a:stretch/>
        </p:blipFill>
        <p:spPr bwMode="auto">
          <a:xfrm>
            <a:off x="6947225" y="1356791"/>
            <a:ext cx="4888623" cy="46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A4544-D5AA-43EB-0B8D-7934AEF8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US" sz="4000" dirty="0"/>
              <a:t>Current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6774-5B76-7D6B-9698-6DBCF4F3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1623099"/>
            <a:ext cx="5943799" cy="41150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amount of data is huge!</a:t>
            </a:r>
          </a:p>
          <a:p>
            <a:pPr lvl="1"/>
            <a:r>
              <a:rPr lang="en-US" dirty="0"/>
              <a:t>So much noise!</a:t>
            </a:r>
          </a:p>
          <a:p>
            <a:pPr lvl="1"/>
            <a:r>
              <a:rPr lang="en-US" dirty="0"/>
              <a:t>Other data are needed to narrow down a set of SNPs to work with. </a:t>
            </a:r>
          </a:p>
          <a:p>
            <a:pPr lvl="2"/>
            <a:r>
              <a:rPr lang="en-US" sz="2400" dirty="0"/>
              <a:t>Pedigree, the frequency of SNPs in the populations.</a:t>
            </a:r>
          </a:p>
          <a:p>
            <a:r>
              <a:rPr lang="en-US" sz="2400" dirty="0"/>
              <a:t>Not all SNPs are equal.</a:t>
            </a:r>
          </a:p>
          <a:p>
            <a:pPr lvl="1"/>
            <a:r>
              <a:rPr lang="en-US" dirty="0"/>
              <a:t>Strong effect – one or two SNPs</a:t>
            </a:r>
          </a:p>
          <a:p>
            <a:pPr lvl="1"/>
            <a:r>
              <a:rPr lang="en-US" dirty="0"/>
              <a:t>Moderate effect – small group of SNPs</a:t>
            </a:r>
          </a:p>
          <a:p>
            <a:pPr lvl="1"/>
            <a:r>
              <a:rPr lang="en-US" dirty="0"/>
              <a:t>Small effect – multiple groups of SNPS</a:t>
            </a:r>
          </a:p>
        </p:txBody>
      </p:sp>
    </p:spTree>
    <p:extLst>
      <p:ext uri="{BB962C8B-B14F-4D97-AF65-F5344CB8AC3E}">
        <p14:creationId xmlns:p14="http://schemas.microsoft.com/office/powerpoint/2010/main" val="16983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BEB-540E-9F01-E43B-367643DC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5C7D-6BF1-D298-CCE9-CAA7F72D3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Holestien</a:t>
            </a: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cow is the most popular dairy cow breed in the world including Australia (Dairy Australia, n.d.). 85% of dairy cows in Australia are </a:t>
            </a:r>
            <a:r>
              <a:rPr lang="en-AU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Holstiens</a:t>
            </a:r>
            <a:r>
              <a:rPr lang="en-A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Holstein cows can potentially produce 10,000 litres of milk in a year which is equivalent to 14 cartons of 2L milk a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6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ws looking at the camera">
            <a:extLst>
              <a:ext uri="{FF2B5EF4-FFF2-40B4-BE49-F238E27FC236}">
                <a16:creationId xmlns:a16="http://schemas.microsoft.com/office/drawing/2014/main" id="{DD48D30B-BF7C-00CE-1499-2B2D6A372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6104" r="436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C726B-5F4B-3D4A-1A44-18C7B5EF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52" y="267145"/>
            <a:ext cx="4674703" cy="1899912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8FE0-EDEF-2168-20E3-1EB07FB8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493" y="2167057"/>
            <a:ext cx="7569562" cy="3301004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predict the milk production (milk yield) from the cow just by using SNPs data? </a:t>
            </a:r>
          </a:p>
        </p:txBody>
      </p:sp>
    </p:spTree>
    <p:extLst>
      <p:ext uri="{BB962C8B-B14F-4D97-AF65-F5344CB8AC3E}">
        <p14:creationId xmlns:p14="http://schemas.microsoft.com/office/powerpoint/2010/main" val="22664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9838-FF1C-48D9-3A78-16FC17D0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77" y="283249"/>
            <a:ext cx="10131425" cy="1213329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D2F321-88E0-B78F-FD98-77927E0FF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80122"/>
              </p:ext>
            </p:extLst>
          </p:nvPr>
        </p:nvGraphicFramePr>
        <p:xfrm>
          <a:off x="1403498" y="1815555"/>
          <a:ext cx="9628909" cy="435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33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76E4-6C49-DF21-502B-82D41B54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126-CA36-D175-D073-539EB13A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1974716"/>
            <a:ext cx="5328595" cy="3613149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The German Holstein Genomic Prediction Population</a:t>
            </a:r>
            <a:endParaRPr lang="en-AU" sz="2400" b="0" dirty="0">
              <a:effectLst/>
            </a:endParaRPr>
          </a:p>
          <a:p>
            <a:r>
              <a:rPr lang="en-AU" sz="2400" b="0" dirty="0">
                <a:effectLst/>
              </a:rPr>
              <a:t>5024 bulls, provided by </a:t>
            </a:r>
            <a:r>
              <a:rPr lang="en-AU" sz="2400" b="0" dirty="0" err="1">
                <a:effectLst/>
              </a:rPr>
              <a:t>Vereinigte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Informationssysteme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Tierhaltung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w.V</a:t>
            </a:r>
            <a:r>
              <a:rPr lang="en-AU" sz="2400" dirty="0" err="1"/>
              <a:t>.</a:t>
            </a:r>
            <a:r>
              <a:rPr lang="en-AU" sz="2400" b="0" dirty="0">
                <a:effectLst/>
              </a:rPr>
              <a:t> </a:t>
            </a:r>
          </a:p>
          <a:p>
            <a:r>
              <a:rPr lang="en-AU" sz="2400" b="0" dirty="0">
                <a:effectLst/>
              </a:rPr>
              <a:t>42,551 SNPs </a:t>
            </a:r>
          </a:p>
          <a:p>
            <a:r>
              <a:rPr lang="en-AU" sz="2400" b="0" dirty="0">
                <a:effectLst/>
              </a:rPr>
              <a:t>Focuses on 3 different traits:</a:t>
            </a:r>
          </a:p>
          <a:p>
            <a:pPr lvl="1"/>
            <a:r>
              <a:rPr lang="en-AU" b="0" dirty="0">
                <a:effectLst/>
              </a:rPr>
              <a:t>milk fat percentage (FP)</a:t>
            </a:r>
          </a:p>
          <a:p>
            <a:pPr lvl="1"/>
            <a:r>
              <a:rPr lang="en-AU" b="0" dirty="0">
                <a:effectLst/>
              </a:rPr>
              <a:t>milk yield (MY)</a:t>
            </a:r>
          </a:p>
          <a:p>
            <a:pPr lvl="1"/>
            <a:r>
              <a:rPr lang="en-AU" b="0" dirty="0">
                <a:effectLst/>
              </a:rPr>
              <a:t>somatic cell score (SCS)</a:t>
            </a:r>
          </a:p>
        </p:txBody>
      </p:sp>
      <p:pic>
        <p:nvPicPr>
          <p:cNvPr id="5" name="Picture 4" descr="Cows eating from trough">
            <a:extLst>
              <a:ext uri="{FF2B5EF4-FFF2-40B4-BE49-F238E27FC236}">
                <a16:creationId xmlns:a16="http://schemas.microsoft.com/office/drawing/2014/main" id="{C1165211-0AE4-B35A-0D83-0044F1EF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3" r="2088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9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A5DF02-FCE3-6C3C-6C64-03665A3FF18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latin typeface="+mj-lt"/>
                <a:ea typeface="+mj-ea"/>
                <a:cs typeface="+mj-cs"/>
              </a:rPr>
              <a:t>DATA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latin typeface="+mj-lt"/>
                <a:ea typeface="+mj-ea"/>
                <a:cs typeface="+mj-cs"/>
              </a:rPr>
              <a:t>5,024 rows x 42552 features</a:t>
            </a:r>
          </a:p>
        </p:txBody>
      </p:sp>
      <p:pic>
        <p:nvPicPr>
          <p:cNvPr id="9" name="Picture 8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64F6D9DF-CC68-84AB-A3E1-93B3DF9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8" y="1966293"/>
            <a:ext cx="1120040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5329-34A6-0677-9DEE-2590A817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000"/>
              <a:t>SNPs value – 0,1,2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EE3C-F458-0168-0670-6DF7FEA3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A cow has 2 copies of genes.</a:t>
            </a:r>
          </a:p>
          <a:p>
            <a:r>
              <a:rPr lang="en-US" sz="2200" dirty="0"/>
              <a:t>The mutation is in comparison to the reference cow.</a:t>
            </a:r>
          </a:p>
          <a:p>
            <a:pPr lvl="1"/>
            <a:r>
              <a:rPr lang="en-US" sz="2200" dirty="0"/>
              <a:t>0 = No changes or mutations</a:t>
            </a:r>
          </a:p>
          <a:p>
            <a:pPr lvl="1"/>
            <a:r>
              <a:rPr lang="en-US" sz="2200" dirty="0"/>
              <a:t>1 = 1 copy contains a mutation</a:t>
            </a:r>
          </a:p>
          <a:p>
            <a:pPr lvl="1"/>
            <a:r>
              <a:rPr lang="en-US" sz="2200" dirty="0"/>
              <a:t>2 = 2 copies contain mutation</a:t>
            </a:r>
          </a:p>
        </p:txBody>
      </p:sp>
      <p:pic>
        <p:nvPicPr>
          <p:cNvPr id="3074" name="Picture 2" descr="GTG-stained chromosomes of cow Vetochka ...">
            <a:extLst>
              <a:ext uri="{FF2B5EF4-FFF2-40B4-BE49-F238E27FC236}">
                <a16:creationId xmlns:a16="http://schemas.microsoft.com/office/drawing/2014/main" id="{06B232D8-8F86-5407-C1B4-4516755B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284" y="640080"/>
            <a:ext cx="496849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6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5667</TotalTime>
  <Words>482</Words>
  <Application>Microsoft Macintosh PowerPoint</Application>
  <PresentationFormat>Widescreen</PresentationFormat>
  <Paragraphs>80</Paragraphs>
  <Slides>21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Celestial</vt:lpstr>
      <vt:lpstr>Predicting milk yield from cows using genetic markers</vt:lpstr>
      <vt:lpstr>Background</vt:lpstr>
      <vt:lpstr>Current limitation</vt:lpstr>
      <vt:lpstr>PowerPoint Presentation</vt:lpstr>
      <vt:lpstr>Business question</vt:lpstr>
      <vt:lpstr>Data pipeline</vt:lpstr>
      <vt:lpstr>Data</vt:lpstr>
      <vt:lpstr>PowerPoint Presentation</vt:lpstr>
      <vt:lpstr>SNPs value – 0,1,2</vt:lpstr>
      <vt:lpstr>Estimated Breeding Value for Milk yield</vt:lpstr>
      <vt:lpstr>Milk yield</vt:lpstr>
      <vt:lpstr>Using neuron network – 1 layer</vt:lpstr>
      <vt:lpstr>Using neuron network – 1 layer</vt:lpstr>
      <vt:lpstr>Using convolution neural network – model 1</vt:lpstr>
      <vt:lpstr>Using convolution neural network – model 1</vt:lpstr>
      <vt:lpstr>Using convolution neural network – model 2</vt:lpstr>
      <vt:lpstr>Using convolution neural network – model 2</vt:lpstr>
      <vt:lpstr>Pros and Cons</vt:lpstr>
      <vt:lpstr>Model solution</vt:lpstr>
      <vt:lpstr>Next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milk yield from the cow using genetic markers</dc:title>
  <dc:creator>Kay Anantanawat</dc:creator>
  <cp:lastModifiedBy>Kay Anantanawat</cp:lastModifiedBy>
  <cp:revision>25</cp:revision>
  <dcterms:created xsi:type="dcterms:W3CDTF">2024-04-09T08:42:31Z</dcterms:created>
  <dcterms:modified xsi:type="dcterms:W3CDTF">2024-05-05T09:30:15Z</dcterms:modified>
</cp:coreProperties>
</file>